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6858000" cx="9144000"/>
  <p:notesSz cx="6858000" cy="9144000"/>
  <p:embeddedFontLst>
    <p:embeddedFont>
      <p:font typeface="Proxima Nova"/>
      <p:regular r:id="rId28"/>
      <p:bold r:id="rId29"/>
      <p:italic r:id="rId30"/>
      <p:boldItalic r:id="rId31"/>
    </p:embeddedFont>
    <p:embeddedFont>
      <p:font typeface="Arial Black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3" roundtripDataSignature="AMtx7mgTG4iLtXyliyWAPTkJBr/5ZFU8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BE2719-8B20-467B-8BB7-66CB62B1C37E}">
  <a:tblStyle styleId="{27BE2719-8B20-467B-8BB7-66CB62B1C37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CECEC"/>
          </a:solidFill>
        </a:fill>
      </a:tcStyle>
    </a:wholeTbl>
    <a:band1H>
      <a:tcTxStyle b="off" i="off"/>
      <a:tcStyle>
        <a:fill>
          <a:solidFill>
            <a:srgbClr val="D6D6D6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6D6D6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80B2DC7-FC94-4B60-8A3A-6BA6236315DF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781AB225-341C-4851-9794-A816F876EF73}" styleName="Table_2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ProximaNova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ArialBlack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4d17e39d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104d17e39d7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2eb4f211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102eb4f2112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2eb4f211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102eb4f2112_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2eb4f211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102eb4f2112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bf13a452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10bf13a4528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08d4c3f10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108d4c3f103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be99ec1b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10be99ec1b3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be99ec1b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0be99ec1b3_0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bf13a452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10bf13a4528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4d17e39d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g104d17e39d7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04d17e39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0" name="Google Shape;220;g104d17e39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2eb4f211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102eb4f2112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4d17e39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g104d17e39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4d17e39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104d17e39d7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4d17e39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104d17e39d7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4d17e39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104d17e39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4d17e39d7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104d17e39d7_3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4d17e39d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104d17e39d7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4d17e39d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104d17e39d7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ctrTitle"/>
          </p:nvPr>
        </p:nvSpPr>
        <p:spPr>
          <a:xfrm>
            <a:off x="457200" y="228600"/>
            <a:ext cx="7772400" cy="457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sz="8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457200" y="4800600"/>
            <a:ext cx="6858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2080418" y="129382"/>
            <a:ext cx="4373563" cy="76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1447800"/>
            <a:ext cx="7772400" cy="4321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b="0" sz="8800" cap="none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228601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sz="200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1630680" y="1574800"/>
            <a:ext cx="329184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5090160" y="1574800"/>
            <a:ext cx="329184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1627632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1627632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5093208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5093208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3575050" y="1600200"/>
            <a:ext cx="5111750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11"/>
          <p:cNvSpPr txBox="1"/>
          <p:nvPr>
            <p:ph idx="2" type="body"/>
          </p:nvPr>
        </p:nvSpPr>
        <p:spPr>
          <a:xfrm>
            <a:off x="457200" y="1600200"/>
            <a:ext cx="3008313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1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>
            <p:ph idx="2" type="pic"/>
          </p:nvPr>
        </p:nvSpPr>
        <p:spPr>
          <a:xfrm>
            <a:off x="-1" y="0"/>
            <a:ext cx="9000877" cy="484632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72" name="Google Shape;72;p12"/>
          <p:cNvSpPr txBox="1"/>
          <p:nvPr>
            <p:ph idx="1" type="body"/>
          </p:nvPr>
        </p:nvSpPr>
        <p:spPr>
          <a:xfrm>
            <a:off x="457200" y="5715000"/>
            <a:ext cx="815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12"/>
          <p:cNvSpPr txBox="1"/>
          <p:nvPr>
            <p:ph type="title"/>
          </p:nvPr>
        </p:nvSpPr>
        <p:spPr>
          <a:xfrm>
            <a:off x="457200" y="495300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hindawi.com/journals/js/2018/8672769/" TargetMode="External"/><Relationship Id="rId4" Type="http://schemas.openxmlformats.org/officeDocument/2006/relationships/hyperlink" Target="https://create.arduino.cc/projecthub/teamato/farmaid-plant-disease-detection-robot-55eeb1" TargetMode="External"/><Relationship Id="rId9" Type="http://schemas.openxmlformats.org/officeDocument/2006/relationships/hyperlink" Target="https://blog.apnikheti.com/agriculture-problems-and-their-solutions/" TargetMode="External"/><Relationship Id="rId5" Type="http://schemas.openxmlformats.org/officeDocument/2006/relationships/hyperlink" Target="https://www.jetir.org/papers/JETIR1905D18.pdf" TargetMode="External"/><Relationship Id="rId6" Type="http://schemas.openxmlformats.org/officeDocument/2006/relationships/hyperlink" Target="https://link.springer.com/content/pdf/10.1007/s13218-013-0275-y.pdf" TargetMode="External"/><Relationship Id="rId7" Type="http://schemas.openxmlformats.org/officeDocument/2006/relationships/hyperlink" Target="https://en.wikipedia.org/wiki/Applications_of_artificial_intelligence#Agriculture" TargetMode="External"/><Relationship Id="rId8" Type="http://schemas.openxmlformats.org/officeDocument/2006/relationships/hyperlink" Target="https://www.bighaat.com/blogs/news/42151041-biggest-problems-faced-by-farmers-in-india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" name="Google Shape;94;p1"/>
          <p:cNvGraphicFramePr/>
          <p:nvPr/>
        </p:nvGraphicFramePr>
        <p:xfrm>
          <a:off x="381000" y="457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{27BE2719-8B20-467B-8BB7-66CB62B1C37E}</a:tableStyleId>
              </a:tblPr>
              <a:tblGrid>
                <a:gridCol w="1566325"/>
                <a:gridCol w="6891875"/>
              </a:tblGrid>
              <a:tr h="129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BMS INSTITUTE OF TECHNOLOGY &amp; MANAGEMENT, YELAHANKA, BANGALORE.</a:t>
                      </a:r>
                      <a:endParaRPr b="1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</a:rPr>
                        <a:t>Department of Artificial Intelligence and Machine Learning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95" name="Google Shape;95;p1"/>
          <p:cNvSpPr txBox="1"/>
          <p:nvPr>
            <p:ph idx="1" type="subTitle"/>
          </p:nvPr>
        </p:nvSpPr>
        <p:spPr>
          <a:xfrm>
            <a:off x="381000" y="1900400"/>
            <a:ext cx="8458200" cy="47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rPr b="1" lang="en-US" sz="2800">
                <a:latin typeface="Proxima Nova"/>
                <a:ea typeface="Proxima Nova"/>
                <a:cs typeface="Proxima Nova"/>
                <a:sym typeface="Proxima Nova"/>
              </a:rPr>
              <a:t>CROP </a:t>
            </a:r>
            <a:r>
              <a:rPr b="1" lang="en-US" sz="2800">
                <a:latin typeface="Proxima Nova"/>
                <a:ea typeface="Proxima Nova"/>
                <a:cs typeface="Proxima Nova"/>
                <a:sym typeface="Proxima Nova"/>
              </a:rPr>
              <a:t>PRODUCTION VERIFICATION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116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t/>
            </a:r>
            <a:endParaRPr b="1"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t/>
            </a:r>
            <a:endParaRPr b="1"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rPr lang="en-US" u="sng">
                <a:latin typeface="Proxima Nova"/>
                <a:ea typeface="Proxima Nova"/>
                <a:cs typeface="Proxima Nova"/>
                <a:sym typeface="Proxima Nova"/>
              </a:rPr>
              <a:t>UNDER THE GUIDANCE OF:</a:t>
            </a:r>
            <a:endParaRPr u="sng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rPr b="1" lang="en-US">
                <a:latin typeface="Proxima Nova"/>
                <a:ea typeface="Proxima Nova"/>
                <a:cs typeface="Proxima Nova"/>
                <a:sym typeface="Proxima Nova"/>
              </a:rPr>
              <a:t>Dr. Vishwa Kiran S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980"/>
              </a:spcBef>
              <a:spcAft>
                <a:spcPts val="0"/>
              </a:spcAft>
              <a:buClr>
                <a:schemeClr val="dk2"/>
              </a:buClr>
              <a:buSzPts val="1900"/>
              <a:buNone/>
            </a:pPr>
            <a:r>
              <a:rPr i="1" lang="en-US" sz="1700">
                <a:latin typeface="Proxima Nova"/>
                <a:ea typeface="Proxima Nova"/>
                <a:cs typeface="Proxima Nova"/>
                <a:sym typeface="Proxima Nova"/>
              </a:rPr>
              <a:t>Associate Professor , AI&amp;ML</a:t>
            </a:r>
            <a:endParaRPr i="1" sz="1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980"/>
              </a:spcBef>
              <a:spcAft>
                <a:spcPts val="0"/>
              </a:spcAft>
              <a:buClr>
                <a:schemeClr val="dk2"/>
              </a:buClr>
              <a:buSzPts val="1900"/>
              <a:buNone/>
            </a:pPr>
            <a:r>
              <a:rPr b="1" lang="en-US" sz="1900">
                <a:latin typeface="Proxima Nova"/>
                <a:ea typeface="Proxima Nova"/>
                <a:cs typeface="Proxima Nova"/>
                <a:sym typeface="Proxima Nova"/>
              </a:rPr>
              <a:t>BMSIT&amp;M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980"/>
              </a:spcBef>
              <a:spcAft>
                <a:spcPts val="0"/>
              </a:spcAft>
              <a:buClr>
                <a:schemeClr val="dk2"/>
              </a:buClr>
              <a:buSzPts val="1900"/>
              <a:buNone/>
            </a:pPr>
            <a:r>
              <a:rPr b="1" lang="en-US" sz="1900">
                <a:latin typeface="Proxima Nova"/>
                <a:ea typeface="Proxima Nova"/>
                <a:cs typeface="Proxima Nova"/>
                <a:sym typeface="Proxima Nova"/>
              </a:rPr>
              <a:t>2020-21</a:t>
            </a:r>
            <a:endParaRPr b="1" sz="1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96" name="Google Shape;96;p1"/>
          <p:cNvGraphicFramePr/>
          <p:nvPr/>
        </p:nvGraphicFramePr>
        <p:xfrm>
          <a:off x="990600" y="263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{880B2DC7-FC94-4B60-8A3A-6BA6236315DF}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Akanksh Rao S. R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1BY19AI007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Ananya S. Malagi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1BY19AI009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Puja S.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1BY19AI040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Siddharth Arora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1BY19AI054</a:t>
                      </a:r>
                      <a:endParaRPr b="1"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884" y="457198"/>
            <a:ext cx="1184139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4d17e39d7_0_25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PROPOSED METHODOLOGY</a:t>
            </a:r>
            <a:br>
              <a:rPr lang="en-US" u="sng"/>
            </a:br>
            <a:endParaRPr u="sng"/>
          </a:p>
        </p:txBody>
      </p:sp>
      <p:pic>
        <p:nvPicPr>
          <p:cNvPr id="153" name="Google Shape;153;g104d17e39d7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750" y="1061550"/>
            <a:ext cx="7503376" cy="562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104d17e39d7_0_25"/>
          <p:cNvSpPr txBox="1"/>
          <p:nvPr/>
        </p:nvSpPr>
        <p:spPr>
          <a:xfrm>
            <a:off x="708800" y="1360100"/>
            <a:ext cx="1762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Base Plan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2eb4f2112_0_26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PROPOSED METHODOLOGY</a:t>
            </a:r>
            <a:br>
              <a:rPr lang="en-US" u="sng"/>
            </a:br>
            <a:endParaRPr u="sng"/>
          </a:p>
        </p:txBody>
      </p:sp>
      <p:pic>
        <p:nvPicPr>
          <p:cNvPr id="160" name="Google Shape;160;g102eb4f2112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75" y="1670887"/>
            <a:ext cx="3516227" cy="351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102eb4f2112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8850" y="1670875"/>
            <a:ext cx="3516227" cy="351622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02eb4f2112_0_26"/>
          <p:cNvSpPr txBox="1"/>
          <p:nvPr/>
        </p:nvSpPr>
        <p:spPr>
          <a:xfrm>
            <a:off x="842800" y="5304000"/>
            <a:ext cx="2825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>
                <a:latin typeface="Proxima Nova"/>
                <a:ea typeface="Proxima Nova"/>
                <a:cs typeface="Proxima Nova"/>
                <a:sym typeface="Proxima Nova"/>
              </a:rPr>
              <a:t>Diseased</a:t>
            </a:r>
            <a:r>
              <a:rPr b="0" i="0" lang="en-US" sz="19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1900">
                <a:latin typeface="Proxima Nova"/>
                <a:ea typeface="Proxima Nova"/>
                <a:cs typeface="Proxima Nova"/>
                <a:sym typeface="Proxima Nova"/>
              </a:rPr>
              <a:t>Cotton leaf</a:t>
            </a:r>
            <a:endParaRPr b="0" i="0" sz="19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3" name="Google Shape;163;g102eb4f2112_0_26"/>
          <p:cNvSpPr txBox="1"/>
          <p:nvPr/>
        </p:nvSpPr>
        <p:spPr>
          <a:xfrm>
            <a:off x="3814650" y="5219250"/>
            <a:ext cx="120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b="1" i="0" sz="3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4" name="Google Shape;164;g102eb4f2112_0_26"/>
          <p:cNvSpPr txBox="1"/>
          <p:nvPr/>
        </p:nvSpPr>
        <p:spPr>
          <a:xfrm>
            <a:off x="5245875" y="5380200"/>
            <a:ext cx="2825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1900">
                <a:latin typeface="Proxima Nova"/>
                <a:ea typeface="Proxima Nova"/>
                <a:cs typeface="Proxima Nova"/>
                <a:sym typeface="Proxima Nova"/>
              </a:rPr>
              <a:t>Healthy Cotton leaf</a:t>
            </a:r>
            <a:endParaRPr b="0" i="0" sz="19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2eb4f2112_0_42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PROPOSED METHODOLOGY</a:t>
            </a:r>
            <a:br>
              <a:rPr lang="en-US" u="sng"/>
            </a:br>
            <a:endParaRPr u="sng"/>
          </a:p>
        </p:txBody>
      </p:sp>
      <p:sp>
        <p:nvSpPr>
          <p:cNvPr id="170" name="Google Shape;170;g102eb4f2112_0_42"/>
          <p:cNvSpPr txBox="1"/>
          <p:nvPr/>
        </p:nvSpPr>
        <p:spPr>
          <a:xfrm>
            <a:off x="3814650" y="4990650"/>
            <a:ext cx="120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b="1" i="0" sz="30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" name="Google Shape;171;g102eb4f2112_0_42"/>
          <p:cNvSpPr txBox="1"/>
          <p:nvPr/>
        </p:nvSpPr>
        <p:spPr>
          <a:xfrm>
            <a:off x="842800" y="5075400"/>
            <a:ext cx="2825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original footage</a:t>
            </a:r>
            <a:endParaRPr b="0" i="0" sz="19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g102eb4f2112_0_42"/>
          <p:cNvSpPr txBox="1"/>
          <p:nvPr/>
        </p:nvSpPr>
        <p:spPr>
          <a:xfrm>
            <a:off x="5093475" y="5075400"/>
            <a:ext cx="2825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AI algorithm footage</a:t>
            </a:r>
            <a:endParaRPr b="0" i="0" sz="19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3" name="Google Shape;173;g102eb4f2112_0_42"/>
          <p:cNvPicPr preferRelativeResize="0"/>
          <p:nvPr/>
        </p:nvPicPr>
        <p:blipFill rotWithShape="1">
          <a:blip r:embed="rId3">
            <a:alphaModFix/>
          </a:blip>
          <a:srcRect b="25393" l="3847" r="35253" t="21051"/>
          <a:stretch/>
        </p:blipFill>
        <p:spPr>
          <a:xfrm>
            <a:off x="987875" y="1602948"/>
            <a:ext cx="6847439" cy="33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2eb4f2112_0_17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IMPLEMENTATION</a:t>
            </a:r>
            <a:br>
              <a:rPr lang="en-US" u="sng"/>
            </a:br>
            <a:endParaRPr u="sng"/>
          </a:p>
        </p:txBody>
      </p:sp>
      <p:sp>
        <p:nvSpPr>
          <p:cNvPr id="179" name="Google Shape;179;g102eb4f2112_0_17"/>
          <p:cNvSpPr txBox="1"/>
          <p:nvPr/>
        </p:nvSpPr>
        <p:spPr>
          <a:xfrm>
            <a:off x="708800" y="1360100"/>
            <a:ext cx="1858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Implemented portion</a:t>
            </a:r>
            <a:endParaRPr sz="2200"/>
          </a:p>
        </p:txBody>
      </p:sp>
      <p:pic>
        <p:nvPicPr>
          <p:cNvPr id="180" name="Google Shape;180;g102eb4f2112_0_17"/>
          <p:cNvPicPr preferRelativeResize="0"/>
          <p:nvPr/>
        </p:nvPicPr>
        <p:blipFill rotWithShape="1">
          <a:blip r:embed="rId3">
            <a:alphaModFix/>
          </a:blip>
          <a:srcRect b="0" l="17307" r="18896" t="0"/>
          <a:stretch/>
        </p:blipFill>
        <p:spPr>
          <a:xfrm>
            <a:off x="1848125" y="1029600"/>
            <a:ext cx="5139349" cy="604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bf13a4528_0_18"/>
          <p:cNvSpPr txBox="1"/>
          <p:nvPr>
            <p:ph type="title"/>
          </p:nvPr>
        </p:nvSpPr>
        <p:spPr>
          <a:xfrm>
            <a:off x="457200" y="296525"/>
            <a:ext cx="7921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DEMO</a:t>
            </a:r>
            <a:r>
              <a:rPr lang="en-US" u="sng"/>
              <a:t> </a:t>
            </a:r>
            <a:endParaRPr u="sng"/>
          </a:p>
        </p:txBody>
      </p:sp>
      <p:pic>
        <p:nvPicPr>
          <p:cNvPr id="186" name="Google Shape;186;g10bf13a4528_0_18"/>
          <p:cNvPicPr preferRelativeResize="0"/>
          <p:nvPr/>
        </p:nvPicPr>
        <p:blipFill rotWithShape="1">
          <a:blip r:embed="rId3">
            <a:alphaModFix/>
          </a:blip>
          <a:srcRect b="5370" l="0" r="0" t="4514"/>
          <a:stretch/>
        </p:blipFill>
        <p:spPr>
          <a:xfrm>
            <a:off x="107000" y="1520325"/>
            <a:ext cx="8773975" cy="444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8d4c3f103_0_1"/>
          <p:cNvSpPr txBox="1"/>
          <p:nvPr>
            <p:ph type="title"/>
          </p:nvPr>
        </p:nvSpPr>
        <p:spPr>
          <a:xfrm>
            <a:off x="457200" y="296525"/>
            <a:ext cx="7921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DEMO </a:t>
            </a:r>
            <a:endParaRPr u="sng"/>
          </a:p>
        </p:txBody>
      </p:sp>
      <p:pic>
        <p:nvPicPr>
          <p:cNvPr id="192" name="Google Shape;192;g108d4c3f103_0_1"/>
          <p:cNvPicPr preferRelativeResize="0"/>
          <p:nvPr/>
        </p:nvPicPr>
        <p:blipFill rotWithShape="1">
          <a:blip r:embed="rId3">
            <a:alphaModFix/>
          </a:blip>
          <a:srcRect b="33301" l="0" r="0" t="10169"/>
          <a:stretch/>
        </p:blipFill>
        <p:spPr>
          <a:xfrm>
            <a:off x="76200" y="1801250"/>
            <a:ext cx="8839202" cy="28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be99ec1b3_0_2"/>
          <p:cNvSpPr txBox="1"/>
          <p:nvPr>
            <p:ph type="title"/>
          </p:nvPr>
        </p:nvSpPr>
        <p:spPr>
          <a:xfrm>
            <a:off x="457200" y="296525"/>
            <a:ext cx="7921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DEMO </a:t>
            </a:r>
            <a:endParaRPr u="sng"/>
          </a:p>
        </p:txBody>
      </p:sp>
      <p:pic>
        <p:nvPicPr>
          <p:cNvPr id="198" name="Google Shape;198;g10be99ec1b3_0_2"/>
          <p:cNvPicPr preferRelativeResize="0"/>
          <p:nvPr/>
        </p:nvPicPr>
        <p:blipFill rotWithShape="1">
          <a:blip r:embed="rId3">
            <a:alphaModFix/>
          </a:blip>
          <a:srcRect b="7686" l="4485" r="57406" t="22310"/>
          <a:stretch/>
        </p:blipFill>
        <p:spPr>
          <a:xfrm>
            <a:off x="1961000" y="1355075"/>
            <a:ext cx="5221999" cy="53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be99ec1b3_0_8"/>
          <p:cNvSpPr txBox="1"/>
          <p:nvPr>
            <p:ph type="title"/>
          </p:nvPr>
        </p:nvSpPr>
        <p:spPr>
          <a:xfrm>
            <a:off x="457200" y="296525"/>
            <a:ext cx="7921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DEMO </a:t>
            </a:r>
            <a:endParaRPr u="sng"/>
          </a:p>
        </p:txBody>
      </p:sp>
      <p:pic>
        <p:nvPicPr>
          <p:cNvPr id="204" name="Google Shape;204;g10be99ec1b3_0_8"/>
          <p:cNvPicPr preferRelativeResize="0"/>
          <p:nvPr/>
        </p:nvPicPr>
        <p:blipFill rotWithShape="1">
          <a:blip r:embed="rId3">
            <a:alphaModFix/>
          </a:blip>
          <a:srcRect b="7367" l="3450" r="59160" t="22800"/>
          <a:stretch/>
        </p:blipFill>
        <p:spPr>
          <a:xfrm>
            <a:off x="340525" y="1634775"/>
            <a:ext cx="3883524" cy="4077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10be99ec1b3_0_8"/>
          <p:cNvPicPr preferRelativeResize="0"/>
          <p:nvPr/>
        </p:nvPicPr>
        <p:blipFill rotWithShape="1">
          <a:blip r:embed="rId4">
            <a:alphaModFix/>
          </a:blip>
          <a:srcRect b="6168" l="3114" r="58337" t="22433"/>
          <a:stretch/>
        </p:blipFill>
        <p:spPr>
          <a:xfrm>
            <a:off x="4723475" y="1634775"/>
            <a:ext cx="3883524" cy="404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bf13a4528_0_9"/>
          <p:cNvSpPr txBox="1"/>
          <p:nvPr>
            <p:ph type="title"/>
          </p:nvPr>
        </p:nvSpPr>
        <p:spPr>
          <a:xfrm>
            <a:off x="457200" y="296525"/>
            <a:ext cx="7921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FUTURE ENHANCEMENT </a:t>
            </a:r>
            <a:endParaRPr u="sng"/>
          </a:p>
        </p:txBody>
      </p:sp>
      <p:sp>
        <p:nvSpPr>
          <p:cNvPr id="211" name="Google Shape;211;g10bf13a4528_0_9"/>
          <p:cNvSpPr txBox="1"/>
          <p:nvPr/>
        </p:nvSpPr>
        <p:spPr>
          <a:xfrm>
            <a:off x="377700" y="1580700"/>
            <a:ext cx="83886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u="sng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Includes:</a:t>
            </a:r>
            <a:endParaRPr b="0" i="0" sz="2000" u="sng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1. </a:t>
            </a:r>
            <a:r>
              <a:rPr lang="en-US" sz="2000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Application development </a:t>
            </a:r>
            <a:endParaRPr sz="2000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2. </a:t>
            </a:r>
            <a:r>
              <a:rPr lang="en-US" sz="2000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Multiple crops (both food and commercial crops)</a:t>
            </a:r>
            <a:endParaRPr sz="2000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3. </a:t>
            </a:r>
            <a:r>
              <a:rPr lang="en-US" sz="2000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To be able to incorporate the soil health detection</a:t>
            </a:r>
            <a:endParaRPr b="0" i="0" sz="2000" u="none" cap="none" strike="noStrike">
              <a:solidFill>
                <a:srgbClr val="111111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4d17e39d7_0_29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SUBJECT MAPPING</a:t>
            </a:r>
            <a:br>
              <a:rPr lang="en-US" u="sng"/>
            </a:br>
            <a:endParaRPr u="sng"/>
          </a:p>
        </p:txBody>
      </p:sp>
      <p:graphicFrame>
        <p:nvGraphicFramePr>
          <p:cNvPr id="217" name="Google Shape;217;g104d17e39d7_0_29"/>
          <p:cNvGraphicFramePr/>
          <p:nvPr/>
        </p:nvGraphicFramePr>
        <p:xfrm>
          <a:off x="638525" y="1524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{880B2DC7-FC94-4B60-8A3A-6BA6236315DF}</a:tableStyleId>
              </a:tblPr>
              <a:tblGrid>
                <a:gridCol w="2357650"/>
                <a:gridCol w="5563550"/>
              </a:tblGrid>
              <a:tr h="986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US" sz="24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SUBJECT</a:t>
                      </a:r>
                      <a:endParaRPr b="1" sz="24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en-US" sz="24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MAPPING</a:t>
                      </a:r>
                      <a:endParaRPr b="1" sz="24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986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MANAGEMENT &amp; ENTREPRENEURSHIP </a:t>
                      </a:r>
                      <a:endParaRPr sz="16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Managing the group and allocation of work. Principles of Management have been put into action.  And </a:t>
                      </a:r>
                      <a:r>
                        <a:rPr lang="en-US" sz="1500" u="none" cap="none" strike="noStrike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the creation or extraction of value generally entailing risk beyond what is normally encountered.</a:t>
                      </a:r>
                      <a:endParaRPr sz="1500" u="none" cap="none" strike="noStrike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948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PYTHON PROGRAMMING</a:t>
                      </a:r>
                      <a:endParaRPr sz="16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Project Code</a:t>
                      </a:r>
                      <a:endParaRPr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948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MATH FOR MACHINE LEARNING </a:t>
                      </a:r>
                      <a:endParaRPr sz="16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Statistical analysis and calculations performed to obtain accurate results.</a:t>
                      </a:r>
                      <a:endParaRPr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948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ARTIFICIAL INTELLIGENCE </a:t>
                      </a:r>
                      <a:endParaRPr sz="16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 order to obtain the best result (optimal) we use different search techniques and algorithms in our code.</a:t>
                      </a:r>
                      <a:endParaRPr sz="15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>
            <p:ph type="title"/>
          </p:nvPr>
        </p:nvSpPr>
        <p:spPr>
          <a:xfrm>
            <a:off x="457200" y="152725"/>
            <a:ext cx="8388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CONTENT</a:t>
            </a:r>
            <a:br>
              <a:rPr lang="en-US"/>
            </a:br>
            <a:endParaRPr/>
          </a:p>
        </p:txBody>
      </p:sp>
      <p:sp>
        <p:nvSpPr>
          <p:cNvPr id="103" name="Google Shape;103;p2"/>
          <p:cNvSpPr txBox="1"/>
          <p:nvPr>
            <p:ph idx="1" type="body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Problem Statement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Objective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Literature Survey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Limitations of Existing Systems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Research Gap and Research Challenges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Proposed Methodology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Subject Mapping (write which subjects you can Map)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❖"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References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38862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4d17e39d7_0_33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REFERENCES </a:t>
            </a:r>
            <a:br>
              <a:rPr lang="en-US" u="sng"/>
            </a:br>
            <a:endParaRPr u="sng"/>
          </a:p>
        </p:txBody>
      </p:sp>
      <p:sp>
        <p:nvSpPr>
          <p:cNvPr id="223" name="Google Shape;223;g104d17e39d7_0_33"/>
          <p:cNvSpPr txBox="1"/>
          <p:nvPr/>
        </p:nvSpPr>
        <p:spPr>
          <a:xfrm>
            <a:off x="611400" y="1718625"/>
            <a:ext cx="79212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https://www.hindawi.com/journals/js/2018/8672769/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https://create.arduino.cc/projecthub/teamato/farmaid-plant-disease-detection-robot-55eeb1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https://www.jetir.org/papers/JETIR1905D18.pdf</a:t>
            </a: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https://link.springer.com/content/pdf/10.1007/s13218-013-0275-y.pdf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https://en.wikipedia.org/wiki/Applications_of_artificial_intelligence#Agriculture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https://www.bighaat.com/blogs/news/42151041-biggest-problems-faced-by-farmers-in-india</a:t>
            </a: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b="0" i="0" lang="en-US" sz="1800" u="sng" cap="none" strike="noStrike">
                <a:solidFill>
                  <a:srgbClr val="1155CC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https://blog.apnikheti.com/agriculture-problems-and-their-solutions/</a:t>
            </a: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2eb4f2112_0_2"/>
          <p:cNvSpPr txBox="1"/>
          <p:nvPr>
            <p:ph type="title"/>
          </p:nvPr>
        </p:nvSpPr>
        <p:spPr>
          <a:xfrm>
            <a:off x="611400" y="2743200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THANK YOU</a:t>
            </a:r>
            <a:br>
              <a:rPr lang="en-US" u="sng"/>
            </a:br>
            <a:endParaRPr u="sng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4d17e39d7_0_0"/>
          <p:cNvSpPr txBox="1"/>
          <p:nvPr>
            <p:ph type="title"/>
          </p:nvPr>
        </p:nvSpPr>
        <p:spPr>
          <a:xfrm>
            <a:off x="457200" y="152725"/>
            <a:ext cx="8269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INTRODUCTION</a:t>
            </a:r>
            <a:br>
              <a:rPr lang="en-US" u="sng"/>
            </a:br>
            <a:endParaRPr u="sng"/>
          </a:p>
        </p:txBody>
      </p:sp>
      <p:sp>
        <p:nvSpPr>
          <p:cNvPr id="109" name="Google Shape;109;g104d17e39d7_0_0"/>
          <p:cNvSpPr txBox="1"/>
          <p:nvPr/>
        </p:nvSpPr>
        <p:spPr>
          <a:xfrm>
            <a:off x="735475" y="1331850"/>
            <a:ext cx="75438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3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Agriculture is the key development in the rise of sedentary human civilization. We aim to develop and implement a model based on Artificial Intelligence to make this process more efficient by helping farmers and cultivators to produce and distribute healthy crops</a:t>
            </a:r>
            <a:endParaRPr b="0" i="0" sz="2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0" name="Google Shape;110;g104d17e39d7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5475" y="4241375"/>
            <a:ext cx="2917400" cy="182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104d17e39d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88975" y="4241375"/>
            <a:ext cx="3190300" cy="182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4d17e39d7_0_5"/>
          <p:cNvSpPr txBox="1"/>
          <p:nvPr>
            <p:ph type="title"/>
          </p:nvPr>
        </p:nvSpPr>
        <p:spPr>
          <a:xfrm>
            <a:off x="457200" y="152725"/>
            <a:ext cx="8428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PROBLEM STATEMENT</a:t>
            </a:r>
            <a:br>
              <a:rPr lang="en-US" u="sng"/>
            </a:br>
            <a:endParaRPr u="sng"/>
          </a:p>
        </p:txBody>
      </p:sp>
      <p:sp>
        <p:nvSpPr>
          <p:cNvPr id="117" name="Google Shape;117;g104d17e39d7_0_5"/>
          <p:cNvSpPr txBox="1"/>
          <p:nvPr/>
        </p:nvSpPr>
        <p:spPr>
          <a:xfrm>
            <a:off x="862350" y="2104675"/>
            <a:ext cx="76182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3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 maintain efficient and high quality production of healthy food/ crops and to avoid diseased crop, pests and unwanted pesticides and adulterants.</a:t>
            </a:r>
            <a:endParaRPr b="0" i="0" sz="2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4d17e39d7_0_9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OBJECTIVE</a:t>
            </a:r>
            <a:br>
              <a:rPr lang="en-US" u="sng"/>
            </a:br>
            <a:endParaRPr u="sng"/>
          </a:p>
        </p:txBody>
      </p:sp>
      <p:sp>
        <p:nvSpPr>
          <p:cNvPr id="123" name="Google Shape;123;g104d17e39d7_0_9"/>
          <p:cNvSpPr txBox="1"/>
          <p:nvPr/>
        </p:nvSpPr>
        <p:spPr>
          <a:xfrm>
            <a:off x="561750" y="1246800"/>
            <a:ext cx="80205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Modern Agriculture faces tremendous challenges. Farmers have to consider local climatic and geographic aspects as well as </a:t>
            </a:r>
            <a:r>
              <a:rPr b="1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global ecologica</a:t>
            </a: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 and </a:t>
            </a:r>
            <a:r>
              <a:rPr b="1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political</a:t>
            </a: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factors in order to guarantee economical survival and sustainable production. </a:t>
            </a:r>
            <a:endParaRPr b="0" i="0" sz="22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Our objective is to provide a method to monitor crop details like </a:t>
            </a:r>
            <a:r>
              <a:rPr b="1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Type</a:t>
            </a: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b="1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breed</a:t>
            </a: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 its </a:t>
            </a:r>
            <a:r>
              <a:rPr b="1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Health</a:t>
            </a:r>
            <a:r>
              <a:rPr b="0" i="0" lang="en-US" sz="2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etc for  planned use of resources by the farmer to maximize its development and maintain an efficient production</a:t>
            </a:r>
            <a:endParaRPr b="0" i="0" sz="22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4d17e39d7_0_13"/>
          <p:cNvSpPr txBox="1"/>
          <p:nvPr>
            <p:ph type="title"/>
          </p:nvPr>
        </p:nvSpPr>
        <p:spPr>
          <a:xfrm>
            <a:off x="457200" y="152725"/>
            <a:ext cx="8388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LITERATURE SURVEY</a:t>
            </a:r>
            <a:br>
              <a:rPr lang="en-US" u="sng"/>
            </a:br>
            <a:endParaRPr u="sng"/>
          </a:p>
        </p:txBody>
      </p:sp>
      <p:graphicFrame>
        <p:nvGraphicFramePr>
          <p:cNvPr id="129" name="Google Shape;129;g104d17e39d7_0_13"/>
          <p:cNvGraphicFramePr/>
          <p:nvPr/>
        </p:nvGraphicFramePr>
        <p:xfrm>
          <a:off x="457200" y="1156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{781AB225-341C-4851-9794-A816F876EF73}</a:tableStyleId>
              </a:tblPr>
              <a:tblGrid>
                <a:gridCol w="990175"/>
                <a:gridCol w="3031625"/>
                <a:gridCol w="1503575"/>
                <a:gridCol w="2591550"/>
              </a:tblGrid>
              <a:tr h="892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Sl.no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Research Paper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 of Publication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Methodology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23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Android Based Plant Disease Detection Using Arduino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Veena Krishnan G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1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N. Kumareshan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2019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 automated system has been developed to determine whether the plant’s leaf is healthy or disease affected.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821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Crop detection using machine learning models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Hugo crisostomo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Osmar abilio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Ground research carried out in fields of Brazil specifically Rice crop detection.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4d17e39d7_3_19"/>
          <p:cNvSpPr txBox="1"/>
          <p:nvPr>
            <p:ph type="title"/>
          </p:nvPr>
        </p:nvSpPr>
        <p:spPr>
          <a:xfrm>
            <a:off x="377675" y="-165325"/>
            <a:ext cx="8496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LITERATURE SURVEY</a:t>
            </a:r>
            <a:br>
              <a:rPr lang="en-US" u="sng"/>
            </a:br>
            <a:endParaRPr u="sng"/>
          </a:p>
        </p:txBody>
      </p:sp>
      <p:graphicFrame>
        <p:nvGraphicFramePr>
          <p:cNvPr id="135" name="Google Shape;135;g104d17e39d7_3_19"/>
          <p:cNvGraphicFramePr/>
          <p:nvPr/>
        </p:nvGraphicFramePr>
        <p:xfrm>
          <a:off x="296375" y="670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{781AB225-341C-4851-9794-A816F876EF73}</a:tableStyleId>
              </a:tblPr>
              <a:tblGrid>
                <a:gridCol w="1005525"/>
                <a:gridCol w="3078650"/>
                <a:gridCol w="1566675"/>
                <a:gridCol w="2592000"/>
              </a:tblGrid>
              <a:tr h="176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333333"/>
                          </a:solidFill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333333"/>
                          </a:solidFill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AI and ML-Based Crop Detection Application</a:t>
                      </a:r>
                      <a:endParaRPr b="1" sz="1400" u="none" cap="none" strike="noStrike">
                        <a:solidFill>
                          <a:srgbClr val="333333"/>
                        </a:solidFill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1B305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Malathi</a:t>
                      </a:r>
                      <a:endParaRPr b="1" sz="1400" u="none" cap="none" strike="noStrike">
                        <a:solidFill>
                          <a:srgbClr val="1B3051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naveen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Aug 2021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333333"/>
                          </a:solidFill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Identification of crop using field image captured along with its geo-location using mobile camera in the absence of Internet connection.</a:t>
                      </a:r>
                      <a:endParaRPr sz="1400" u="none" cap="none" strike="noStrike">
                        <a:solidFill>
                          <a:srgbClr val="333333"/>
                        </a:solidFill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28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400" u="none" cap="none" strike="noStrike"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Machine Learning Based Nutrient Deficiency Detection in Crops</a:t>
                      </a:r>
                      <a:endParaRPr b="1" sz="1400" u="none" cap="none" strike="noStrike"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Amritha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umamaheshwari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Designing an automatic robotic vehicle which detects the nutrient deficiency in crops by capturing the image of leaves of the crop plants.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55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11111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b="1" sz="1400" u="none" cap="none" strike="noStrike">
                        <a:solidFill>
                          <a:srgbClr val="111111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rgbClr val="111111"/>
                          </a:solidFill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Review of Artificial Intelligence Methods for Seed Quality Inspection</a:t>
                      </a:r>
                      <a:endParaRPr b="1" sz="1400" u="none" cap="none" strike="noStrike">
                        <a:solidFill>
                          <a:srgbClr val="111111"/>
                        </a:solidFill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highlight>
                            <a:srgbClr val="FCFCFC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Wei long</a:t>
                      </a:r>
                      <a:endParaRPr b="1" sz="1400" u="none" cap="none" strike="noStrike">
                        <a:highlight>
                          <a:srgbClr val="FCFCFC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Shasha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Jan 2021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highlight>
                            <a:srgbClr val="FFFFFF"/>
                          </a:highlight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Therefore,  the quality inspection method combining spectral image processing and artificial intelligence emerges and makes the  quality  inspection of  agricultural products  more  automatic and  intelligent.</a:t>
                      </a:r>
                      <a:endParaRPr sz="1400" u="none" cap="none" strike="noStrike">
                        <a:highlight>
                          <a:srgbClr val="FFFFFF"/>
                        </a:highlight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4d17e39d7_0_17"/>
          <p:cNvSpPr txBox="1"/>
          <p:nvPr>
            <p:ph type="title"/>
          </p:nvPr>
        </p:nvSpPr>
        <p:spPr>
          <a:xfrm>
            <a:off x="377700" y="261050"/>
            <a:ext cx="84633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 Black"/>
              <a:buNone/>
            </a:pPr>
            <a:r>
              <a:rPr lang="en-US" u="sng"/>
              <a:t>LIMITATIONS OF EXISTING SYSTEMS</a:t>
            </a:r>
            <a:br>
              <a:rPr lang="en-US" u="sng"/>
            </a:br>
            <a:endParaRPr u="sng"/>
          </a:p>
        </p:txBody>
      </p:sp>
      <p:sp>
        <p:nvSpPr>
          <p:cNvPr id="141" name="Google Shape;141;g104d17e39d7_0_17"/>
          <p:cNvSpPr txBox="1"/>
          <p:nvPr/>
        </p:nvSpPr>
        <p:spPr>
          <a:xfrm>
            <a:off x="377700" y="1580700"/>
            <a:ext cx="8388600" cy="50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The limitations of technology includes:</a:t>
            </a:r>
            <a:endParaRPr b="0" i="0" sz="2000" u="sng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1. Complex to develop and implement</a:t>
            </a:r>
            <a:endParaRPr b="0" i="0" sz="2000" u="none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2. Time-consuming to utilize drones when dealing with a growing crop</a:t>
            </a:r>
            <a:endParaRPr b="0" i="0" sz="2000" u="none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3. The large amount of labour required to retrieve images</a:t>
            </a:r>
            <a:endParaRPr b="0" i="0" sz="2000" u="none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4. The financial investment needed to receive results in a timely manner.</a:t>
            </a:r>
            <a:endParaRPr b="0" i="0" sz="2000" u="none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Other challenges of existing systems are:</a:t>
            </a:r>
            <a:endParaRPr b="0" i="0" sz="2000" u="sng" cap="none" strike="noStrike">
              <a:solidFill>
                <a:srgbClr val="202124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202124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1. Availability of </a:t>
            </a:r>
            <a:r>
              <a:rPr b="0" i="0" lang="en-US" sz="20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dataset</a:t>
            </a:r>
            <a:endParaRPr b="0" i="0" sz="2000" u="none" cap="none" strike="noStrike">
              <a:solidFill>
                <a:srgbClr val="111111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2. Disease grading</a:t>
            </a:r>
            <a:endParaRPr b="0" i="0" sz="2000" u="none" cap="none" strike="noStrike">
              <a:solidFill>
                <a:srgbClr val="111111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3. </a:t>
            </a:r>
            <a:r>
              <a:rPr lang="en-US" sz="2000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There exists no individual crop detection monitoring system.</a:t>
            </a:r>
            <a:endParaRPr b="0" i="0" sz="2000" u="none" cap="none" strike="noStrike">
              <a:solidFill>
                <a:srgbClr val="111111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4. Regional variations in symptoms of diseases, accuracy</a:t>
            </a:r>
            <a:r>
              <a:rPr b="0" i="0" lang="en-US" sz="195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0" i="0" lang="en-US" sz="2000" u="none" cap="none" strike="noStrike">
                <a:solidFill>
                  <a:srgbClr val="11111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and so on.</a:t>
            </a:r>
            <a:endParaRPr b="0" i="0" sz="2000" u="none" cap="none" strike="noStrike">
              <a:solidFill>
                <a:srgbClr val="111111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4d17e39d7_0_21"/>
          <p:cNvSpPr txBox="1"/>
          <p:nvPr>
            <p:ph type="title"/>
          </p:nvPr>
        </p:nvSpPr>
        <p:spPr>
          <a:xfrm>
            <a:off x="457200" y="152725"/>
            <a:ext cx="79212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</a:pPr>
            <a:r>
              <a:rPr lang="en-US" u="sng"/>
              <a:t>RESEARCH GAP</a:t>
            </a:r>
            <a:br>
              <a:rPr lang="en-US" u="sng"/>
            </a:br>
            <a:endParaRPr u="sng"/>
          </a:p>
        </p:txBody>
      </p:sp>
      <p:sp>
        <p:nvSpPr>
          <p:cNvPr id="147" name="Google Shape;147;g104d17e39d7_0_21"/>
          <p:cNvSpPr txBox="1"/>
          <p:nvPr/>
        </p:nvSpPr>
        <p:spPr>
          <a:xfrm>
            <a:off x="178200" y="1524325"/>
            <a:ext cx="8787600" cy="43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Response Time and Accuracy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Big Data Required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Higher costs of services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Unsustainable farming practices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Focus on classification than improving the performance of the soil. 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roxima Nova"/>
              <a:buAutoNum type="arabicPeriod"/>
            </a:pPr>
            <a:r>
              <a:rPr b="0" i="0" lang="en-US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Low adoption levels of emerging technologies.</a:t>
            </a:r>
            <a:endParaRPr b="0" i="0" sz="2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2018-02-17T15:35:00Z</dcterms:created>
  <dc:creator>Lenovo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1033-11.2.0.9684</vt:lpwstr>
  </property>
</Properties>
</file>